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75" r:id="rId5"/>
    <p:sldId id="277" r:id="rId6"/>
    <p:sldId id="273" r:id="rId7"/>
    <p:sldId id="270" r:id="rId8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nxi Han" initials="JH" lastIdx="1" clrIdx="0">
    <p:extLst>
      <p:ext uri="{19B8F6BF-5375-455C-9EA6-DF929625EA0E}">
        <p15:presenceInfo xmlns:p15="http://schemas.microsoft.com/office/powerpoint/2012/main" userId="S::jinxi@lincolnavecap.com::babf9931-0ef4-4d8f-8454-3738a3237a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sie Cohan" userId="3a2a54b8-2041-489d-bbc5-d3bb859dce18" providerId="ADAL" clId="{AC43EDB9-56ED-4C8C-B005-4821B9503F1A}"/>
    <pc:docChg chg="delSld">
      <pc:chgData name="Jessie Cohan" userId="3a2a54b8-2041-489d-bbc5-d3bb859dce18" providerId="ADAL" clId="{AC43EDB9-56ED-4C8C-B005-4821B9503F1A}" dt="2025-06-27T15:10:30.516" v="0" actId="47"/>
      <pc:docMkLst>
        <pc:docMk/>
      </pc:docMkLst>
      <pc:sldChg chg="del">
        <pc:chgData name="Jessie Cohan" userId="3a2a54b8-2041-489d-bbc5-d3bb859dce18" providerId="ADAL" clId="{AC43EDB9-56ED-4C8C-B005-4821B9503F1A}" dt="2025-06-27T15:10:30.516" v="0" actId="47"/>
        <pc:sldMkLst>
          <pc:docMk/>
          <pc:sldMk cId="3769559186" sldId="26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BAF86F-93CC-42CA-8BF0-283CE1C309A9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7D8488-768D-4C97-BF4F-F2EFC49A0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823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50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 not remove" hidden="1">
            <a:extLst>
              <a:ext uri="{FF2B5EF4-FFF2-40B4-BE49-F238E27FC236}">
                <a16:creationId xmlns:a16="http://schemas.microsoft.com/office/drawing/2014/main" id="{1C4E7393-57D0-232A-9165-EB983ECCAE6E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700" cy="12700"/>
          </a:xfrm>
          <a:prstGeom prst="octagon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CFD845-2399-4EB5-A89D-7CCC191E25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C577E-6E22-4331-9A31-8636E79125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D8637A-54C1-42E3-9641-640BD1BD6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C9F9-6AF6-49D9-8128-6212DD2BECE9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5AE6BC-720A-40F9-8D2C-AC009B981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80DAD-21DD-400F-B32E-AF88EC5FA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390D-7EE1-4C37-AC60-ED2AF6312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263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42873-BDC9-41C2-953E-DF93B5851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F78B5C-BFE0-4D4B-9978-37BEEF3EE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B28BDE-B413-4924-80CF-7976C2AEA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C9F9-6AF6-49D9-8128-6212DD2BECE9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A9C0B-5EF0-4C41-AB38-EF217FFC6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65D21-D9CD-4758-8C40-D6FE1D8C4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390D-7EE1-4C37-AC60-ED2AF6312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665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C0D9BE-F87F-4668-9611-C6C53932DE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AF1D02-C292-4316-BC19-52208080F9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26162-08D2-43A8-BC41-0E303FDBC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C9F9-6AF6-49D9-8128-6212DD2BECE9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B9B397-7352-4B20-9C7E-4A8C2B2CF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2DFF5-84A3-49F9-A8FB-B2954BBD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390D-7EE1-4C37-AC60-ED2AF6312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993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 not remove" hidden="1">
            <a:extLst>
              <a:ext uri="{FF2B5EF4-FFF2-40B4-BE49-F238E27FC236}">
                <a16:creationId xmlns:a16="http://schemas.microsoft.com/office/drawing/2014/main" id="{3BA801DF-613D-0456-2848-9CA9CC17C0E7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700" cy="12700"/>
          </a:xfrm>
          <a:prstGeom prst="octagon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2E544D-01B7-48F9-94A9-FF62162F3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87BA3-65F4-405F-B912-B3892973C2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9E7029-A8F3-4F10-B487-81D315286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C9F9-6AF6-49D9-8128-6212DD2BECE9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711CAB-09FB-464D-A756-33AAB5D41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60D5FC-E6F9-48DD-AA6F-8E86269E2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390D-7EE1-4C37-AC60-ED2AF6312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208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2D98D-F077-404E-A31B-6189808C7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9DED03-3992-4CAB-8525-5D0D8B4500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BA3A2-825D-4F7B-A9CC-C53E34F51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C9F9-6AF6-49D9-8128-6212DD2BECE9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53ACB-4017-426F-8D22-E97D7492C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596AE-3C5B-418C-9DAA-8E63BEDE9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390D-7EE1-4C37-AC60-ED2AF6312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123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2D5CE-0916-4912-B6B3-7CCA43485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93288-88C5-4A02-9A5B-070DC9DF6D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C7CA2F-A6EC-47E8-A8E0-D84363DA4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4F17F8-80A8-4B96-90D5-3D83E9257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C9F9-6AF6-49D9-8128-6212DD2BECE9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156D4D-607F-433C-899F-FECB0A548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3D05EA-1627-4E66-BE18-FA531D731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390D-7EE1-4C37-AC60-ED2AF6312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8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 not remove" hidden="1">
            <a:extLst>
              <a:ext uri="{FF2B5EF4-FFF2-40B4-BE49-F238E27FC236}">
                <a16:creationId xmlns:a16="http://schemas.microsoft.com/office/drawing/2014/main" id="{C8360A76-08FB-41A5-309E-91225A8E8065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700" cy="12700"/>
          </a:xfrm>
          <a:prstGeom prst="octagon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13740F-92F3-4873-AEB0-275352DC8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8F19B0-9ACA-4495-88FD-61D70583A4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630ADD-B1ED-41AF-9D3F-316A34A5BA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323DF8-9DC4-401A-B756-33D62B68C1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DC6708-C53A-4A11-81C3-EEEFB90ACB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8A7746-01B2-43E1-9C8E-8058B5AC8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C9F9-6AF6-49D9-8128-6212DD2BECE9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2CD11E-9FF7-4924-93ED-46DC205B8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25358-8DB3-46EB-8802-2A0F9F61E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390D-7EE1-4C37-AC60-ED2AF6312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012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BB6BA-D2F7-4AEC-B92C-D466AFE72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49A7C3-81FA-4E6A-BDDE-A79599B82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C9F9-6AF6-49D9-8128-6212DD2BECE9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9494C6-27FD-41FF-80D3-84851673A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9D32FA-6E9E-4293-9983-D0CC71D3E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390D-7EE1-4C37-AC60-ED2AF6312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407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76275E-B2FC-4DAE-875D-2B504B981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C9F9-6AF6-49D9-8128-6212DD2BECE9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72BDC7-00EB-48B8-BB49-3284EA8BE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E3DC13-5BD3-4480-A3D1-E3392F9F3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390D-7EE1-4C37-AC60-ED2AF6312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56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C8B82-B01C-49C5-B07B-042B00F0D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C09FC-F593-42A2-A069-AE3EF9D6F0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6818C8-FD15-4CAA-A788-C78AB7B37E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8BA17-92C0-43BA-B3D1-9132CD907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C9F9-6AF6-49D9-8128-6212DD2BECE9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7F2A7F-CDAB-4B5C-B057-1E8D1BCB8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F7D9D-9059-4880-AC4A-48631A911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390D-7EE1-4C37-AC60-ED2AF6312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49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22386-C932-44EB-9E63-DB6C3C3B2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DC9196-1306-4ABA-AB6D-5CF6C91A8F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52B2AA-5882-46E7-AE3D-B246E2A989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877E02-D46D-47E4-ADEC-990293A58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C9F9-6AF6-49D9-8128-6212DD2BECE9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2F0202-0D2B-4DB0-9233-DF7F85621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9E3FD3-D182-4774-868C-9C3CFAD1E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390D-7EE1-4C37-AC60-ED2AF6312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574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A08A0A-F98C-4474-9F75-28941E20A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D701F9-3956-4C8E-9DFC-3CD6D6ACC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A9A2CE-7ECA-4C12-B2C5-4CCB9A3817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6C9F9-6AF6-49D9-8128-6212DD2BECE9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ECC5D8-BA93-4626-B9D8-9A4AE62649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C7362-B8E4-4DC2-9592-7EAC6517C1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C390D-7EE1-4C37-AC60-ED2AF6312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522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B0595FA3-1B84-4D29-9FA6-9B5604A580B1}"/>
              </a:ext>
            </a:extLst>
          </p:cNvPr>
          <p:cNvSpPr txBox="1"/>
          <p:nvPr/>
        </p:nvSpPr>
        <p:spPr>
          <a:xfrm>
            <a:off x="119270" y="178031"/>
            <a:ext cx="3759310" cy="80021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/>
              <a:t>Buy Side Org Chart</a:t>
            </a:r>
          </a:p>
          <a:p>
            <a:endParaRPr lang="en-US" sz="1000"/>
          </a:p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9C9F4BA-F347-3EF3-EEAD-4079353C1F4C}"/>
              </a:ext>
            </a:extLst>
          </p:cNvPr>
          <p:cNvSpPr txBox="1"/>
          <p:nvPr/>
        </p:nvSpPr>
        <p:spPr>
          <a:xfrm>
            <a:off x="5419992" y="1107418"/>
            <a:ext cx="1726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Long Term Ground Lease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F649D93-8285-77EF-3C6A-54C1DBE4004E}"/>
              </a:ext>
            </a:extLst>
          </p:cNvPr>
          <p:cNvSpPr/>
          <p:nvPr/>
        </p:nvSpPr>
        <p:spPr>
          <a:xfrm>
            <a:off x="3966941" y="1565466"/>
            <a:ext cx="3355522" cy="94077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[Palms on Ashley River Preservation LP]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South Carolina limited partnership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(Ground Lessee / Borrower)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3E146DE-9D4C-39F9-DB88-AB4D03C653CE}"/>
              </a:ext>
            </a:extLst>
          </p:cNvPr>
          <p:cNvSpPr/>
          <p:nvPr/>
        </p:nvSpPr>
        <p:spPr>
          <a:xfrm>
            <a:off x="7685397" y="2959014"/>
            <a:ext cx="3082824" cy="7517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Affordable Housing Institute, Inc.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Florida 501(c)(3) </a:t>
            </a: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100% Sole Member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AF51476-4389-3D12-427B-90D345F655F3}"/>
              </a:ext>
            </a:extLst>
          </p:cNvPr>
          <p:cNvSpPr/>
          <p:nvPr/>
        </p:nvSpPr>
        <p:spPr>
          <a:xfrm>
            <a:off x="7685397" y="948499"/>
            <a:ext cx="3082824" cy="940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Planters Retreat Owner LLC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South Carolina limited liability company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kumimoji="0" lang="en-US" sz="1100" b="1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Fee Owner / Ground Lessor)</a:t>
            </a: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8EACD66D-559F-F768-C0E7-7CEE6596C003}"/>
              </a:ext>
            </a:extLst>
          </p:cNvPr>
          <p:cNvCxnSpPr>
            <a:cxnSpLocks/>
            <a:stCxn id="23" idx="1"/>
            <a:endCxn id="17" idx="0"/>
          </p:cNvCxnSpPr>
          <p:nvPr/>
        </p:nvCxnSpPr>
        <p:spPr>
          <a:xfrm rot="10800000" flipV="1">
            <a:off x="5644703" y="1418888"/>
            <a:ext cx="2040695" cy="146578"/>
          </a:xfrm>
          <a:prstGeom prst="bentConnector2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7A152E6-D343-A470-7D48-3C079FC9516A}"/>
              </a:ext>
            </a:extLst>
          </p:cNvPr>
          <p:cNvCxnSpPr>
            <a:cxnSpLocks/>
            <a:endCxn id="23" idx="0"/>
          </p:cNvCxnSpPr>
          <p:nvPr/>
        </p:nvCxnSpPr>
        <p:spPr>
          <a:xfrm>
            <a:off x="9226809" y="842521"/>
            <a:ext cx="0" cy="105978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2D34ED2-A35B-03CD-0E2F-0294689C1317}"/>
              </a:ext>
            </a:extLst>
          </p:cNvPr>
          <p:cNvCxnSpPr>
            <a:cxnSpLocks/>
            <a:stCxn id="23" idx="2"/>
            <a:endCxn id="22" idx="0"/>
          </p:cNvCxnSpPr>
          <p:nvPr/>
        </p:nvCxnSpPr>
        <p:spPr>
          <a:xfrm>
            <a:off x="9226809" y="1889276"/>
            <a:ext cx="0" cy="1069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388FCD1B-C0E7-EC61-036D-B030F8129BD2}"/>
              </a:ext>
            </a:extLst>
          </p:cNvPr>
          <p:cNvSpPr/>
          <p:nvPr/>
        </p:nvSpPr>
        <p:spPr>
          <a:xfrm>
            <a:off x="2985004" y="2879392"/>
            <a:ext cx="2777824" cy="87685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[Palms Preservation Partners LLC]</a:t>
            </a:r>
          </a:p>
          <a:p>
            <a:pPr algn="ctr"/>
            <a:r>
              <a:rPr lang="en-US" sz="9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9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0.009% Class B Limited Partner</a:t>
            </a:r>
          </a:p>
          <a:p>
            <a:pPr algn="ctr"/>
            <a:r>
              <a:rPr lang="en-US" sz="8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Manager: Jeremy Bronfman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76DD4BD-9FE7-DE01-3FC6-5C107701B9FE}"/>
              </a:ext>
            </a:extLst>
          </p:cNvPr>
          <p:cNvSpPr/>
          <p:nvPr/>
        </p:nvSpPr>
        <p:spPr>
          <a:xfrm>
            <a:off x="5919421" y="2888837"/>
            <a:ext cx="1582210" cy="85946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[TBD Investor LP]</a:t>
            </a:r>
          </a:p>
          <a:p>
            <a:pPr algn="ctr"/>
            <a:r>
              <a:rPr lang="en-US" sz="9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99.99% limited partner</a:t>
            </a:r>
            <a:endParaRPr lang="en-US" sz="4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24649C6-76A9-EB1B-889A-CCE3E8A0A74E}"/>
              </a:ext>
            </a:extLst>
          </p:cNvPr>
          <p:cNvSpPr/>
          <p:nvPr/>
        </p:nvSpPr>
        <p:spPr>
          <a:xfrm>
            <a:off x="10371765" y="4246611"/>
            <a:ext cx="1525164" cy="77957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[Palms Employee Fund LLC]</a:t>
            </a:r>
            <a:endParaRPr lang="en-US" sz="100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43.8624% Class B Member</a:t>
            </a:r>
          </a:p>
          <a:p>
            <a:pPr algn="ctr"/>
            <a:r>
              <a:rPr lang="en-US" sz="600" i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Manager: Employee Fund Manager LLC</a:t>
            </a:r>
            <a:endParaRPr lang="en-US" sz="60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8CEB57D-721B-53C0-FB37-DEC82327C047}"/>
              </a:ext>
            </a:extLst>
          </p:cNvPr>
          <p:cNvSpPr/>
          <p:nvPr/>
        </p:nvSpPr>
        <p:spPr>
          <a:xfrm>
            <a:off x="16262" y="4245560"/>
            <a:ext cx="1152516" cy="801467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California trust 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10% Class B Member</a:t>
            </a:r>
            <a:endParaRPr lang="en-US" sz="70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6A5CA9E-2243-C6C8-8257-2BE7692F9E75}"/>
              </a:ext>
            </a:extLst>
          </p:cNvPr>
          <p:cNvSpPr/>
          <p:nvPr/>
        </p:nvSpPr>
        <p:spPr>
          <a:xfrm>
            <a:off x="1302052" y="4252446"/>
            <a:ext cx="1152516" cy="801467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EB 2022 Revocable Trust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New York trust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16.0298% Class A Member</a:t>
            </a:r>
            <a:endParaRPr kumimoji="0" lang="en-US" sz="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4120C38-CEFE-B386-EC24-F9ACB07B7DE5}"/>
              </a:ext>
            </a:extLst>
          </p:cNvPr>
          <p:cNvSpPr/>
          <p:nvPr/>
        </p:nvSpPr>
        <p:spPr>
          <a:xfrm>
            <a:off x="1302051" y="5281031"/>
            <a:ext cx="1152515" cy="57166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 Bronfman 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Trustee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4FA4384-9082-EA34-73E4-2688E0EED5EA}"/>
              </a:ext>
            </a:extLst>
          </p:cNvPr>
          <p:cNvSpPr/>
          <p:nvPr/>
        </p:nvSpPr>
        <p:spPr>
          <a:xfrm>
            <a:off x="16260" y="5292315"/>
            <a:ext cx="1152515" cy="560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Trustee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25ED1CB-D7AE-B82C-F536-272C3BCAD081}"/>
              </a:ext>
            </a:extLst>
          </p:cNvPr>
          <p:cNvCxnSpPr>
            <a:cxnSpLocks/>
            <a:stCxn id="24" idx="2"/>
            <a:endCxn id="32" idx="0"/>
          </p:cNvCxnSpPr>
          <p:nvPr/>
        </p:nvCxnSpPr>
        <p:spPr>
          <a:xfrm flipH="1">
            <a:off x="592518" y="5047027"/>
            <a:ext cx="2" cy="245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EAF78AE-756D-A77C-93AF-76B957EFBDB5}"/>
              </a:ext>
            </a:extLst>
          </p:cNvPr>
          <p:cNvCxnSpPr>
            <a:cxnSpLocks/>
            <a:stCxn id="25" idx="2"/>
            <a:endCxn id="26" idx="0"/>
          </p:cNvCxnSpPr>
          <p:nvPr/>
        </p:nvCxnSpPr>
        <p:spPr>
          <a:xfrm flipH="1">
            <a:off x="1878309" y="5053913"/>
            <a:ext cx="1" cy="22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4BA56944-6E7C-631A-476B-3F8C894310DE}"/>
              </a:ext>
            </a:extLst>
          </p:cNvPr>
          <p:cNvSpPr/>
          <p:nvPr/>
        </p:nvSpPr>
        <p:spPr>
          <a:xfrm>
            <a:off x="7794533" y="4254549"/>
            <a:ext cx="1152517" cy="78040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Bluegrass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Associates LLC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Delaware limited liability company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0.8466% Class B Member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DC2D9C2-BC6D-E878-6D1D-69AE56030F46}"/>
              </a:ext>
            </a:extLst>
          </p:cNvPr>
          <p:cNvSpPr/>
          <p:nvPr/>
        </p:nvSpPr>
        <p:spPr>
          <a:xfrm>
            <a:off x="9083149" y="4246613"/>
            <a:ext cx="1152517" cy="7883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TDC Holdco LLC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Delaware limited liability company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0.8466% Class B Member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5056FE2-7890-BED8-36F4-D29B569AF6DD}"/>
              </a:ext>
            </a:extLst>
          </p:cNvPr>
          <p:cNvSpPr/>
          <p:nvPr/>
        </p:nvSpPr>
        <p:spPr>
          <a:xfrm>
            <a:off x="7794534" y="5300579"/>
            <a:ext cx="1152517" cy="5526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Hanna Jamar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10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980547A-AFC3-EB6D-9AD3-0AD767D14A0D}"/>
              </a:ext>
            </a:extLst>
          </p:cNvPr>
          <p:cNvCxnSpPr>
            <a:cxnSpLocks/>
            <a:stCxn id="35" idx="2"/>
            <a:endCxn id="37" idx="0"/>
          </p:cNvCxnSpPr>
          <p:nvPr/>
        </p:nvCxnSpPr>
        <p:spPr>
          <a:xfrm>
            <a:off x="8370792" y="5034952"/>
            <a:ext cx="1" cy="2656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69479E1-D499-69F5-6BA3-C0F73D092405}"/>
              </a:ext>
            </a:extLst>
          </p:cNvPr>
          <p:cNvSpPr/>
          <p:nvPr/>
        </p:nvSpPr>
        <p:spPr>
          <a:xfrm>
            <a:off x="9083148" y="5298545"/>
            <a:ext cx="1152517" cy="5526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Tyler Conger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10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00B2886-7922-D3D6-F201-3EEE8E2007E4}"/>
              </a:ext>
            </a:extLst>
          </p:cNvPr>
          <p:cNvCxnSpPr>
            <a:cxnSpLocks/>
            <a:stCxn id="36" idx="2"/>
            <a:endCxn id="39" idx="0"/>
          </p:cNvCxnSpPr>
          <p:nvPr/>
        </p:nvCxnSpPr>
        <p:spPr>
          <a:xfrm flipH="1">
            <a:off x="9659407" y="5034952"/>
            <a:ext cx="1" cy="2635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D61C605A-FFA8-CBF7-2CDC-B3C9E966568F}"/>
              </a:ext>
            </a:extLst>
          </p:cNvPr>
          <p:cNvCxnSpPr>
            <a:cxnSpLocks/>
            <a:stCxn id="19" idx="2"/>
            <a:endCxn id="24" idx="0"/>
          </p:cNvCxnSpPr>
          <p:nvPr/>
        </p:nvCxnSpPr>
        <p:spPr>
          <a:xfrm rot="5400000">
            <a:off x="2238560" y="2110203"/>
            <a:ext cx="489317" cy="378139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166AC4B3-C482-4BF9-9289-8F338892F1B2}"/>
              </a:ext>
            </a:extLst>
          </p:cNvPr>
          <p:cNvCxnSpPr>
            <a:cxnSpLocks/>
            <a:stCxn id="19" idx="2"/>
            <a:endCxn id="25" idx="0"/>
          </p:cNvCxnSpPr>
          <p:nvPr/>
        </p:nvCxnSpPr>
        <p:spPr>
          <a:xfrm rot="5400000">
            <a:off x="2878012" y="2756541"/>
            <a:ext cx="496203" cy="249560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F14394BE-8762-FADD-F738-533E14258202}"/>
              </a:ext>
            </a:extLst>
          </p:cNvPr>
          <p:cNvCxnSpPr>
            <a:cxnSpLocks/>
            <a:stCxn id="19" idx="2"/>
            <a:endCxn id="35" idx="0"/>
          </p:cNvCxnSpPr>
          <p:nvPr/>
        </p:nvCxnSpPr>
        <p:spPr>
          <a:xfrm rot="16200000" flipH="1">
            <a:off x="6123201" y="2006958"/>
            <a:ext cx="498306" cy="399687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2DD25578-CB35-1DB8-7558-58A39FA6C3B9}"/>
              </a:ext>
            </a:extLst>
          </p:cNvPr>
          <p:cNvCxnSpPr>
            <a:cxnSpLocks/>
            <a:stCxn id="19" idx="2"/>
            <a:endCxn id="36" idx="0"/>
          </p:cNvCxnSpPr>
          <p:nvPr/>
        </p:nvCxnSpPr>
        <p:spPr>
          <a:xfrm rot="16200000" flipH="1">
            <a:off x="6771477" y="1358682"/>
            <a:ext cx="490370" cy="52854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D1B3BF77-4815-864E-B0FB-9CEA064BBF6A}"/>
              </a:ext>
            </a:extLst>
          </p:cNvPr>
          <p:cNvCxnSpPr>
            <a:cxnSpLocks/>
            <a:stCxn id="19" idx="2"/>
            <a:endCxn id="21" idx="0"/>
          </p:cNvCxnSpPr>
          <p:nvPr/>
        </p:nvCxnSpPr>
        <p:spPr>
          <a:xfrm rot="16200000" flipH="1">
            <a:off x="7508947" y="621211"/>
            <a:ext cx="490368" cy="676043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C1E6116F-2FF5-4060-3AD5-AAC3A007157D}"/>
              </a:ext>
            </a:extLst>
          </p:cNvPr>
          <p:cNvCxnSpPr>
            <a:cxnSpLocks/>
            <a:stCxn id="17" idx="2"/>
            <a:endCxn id="19" idx="0"/>
          </p:cNvCxnSpPr>
          <p:nvPr/>
        </p:nvCxnSpPr>
        <p:spPr>
          <a:xfrm rot="5400000">
            <a:off x="4822735" y="2057424"/>
            <a:ext cx="373149" cy="127078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85E9E813-879D-4D92-E965-7F54AE4BA4A6}"/>
              </a:ext>
            </a:extLst>
          </p:cNvPr>
          <p:cNvCxnSpPr>
            <a:cxnSpLocks/>
            <a:stCxn id="17" idx="2"/>
            <a:endCxn id="20" idx="0"/>
          </p:cNvCxnSpPr>
          <p:nvPr/>
        </p:nvCxnSpPr>
        <p:spPr>
          <a:xfrm rot="16200000" flipH="1">
            <a:off x="5986317" y="2164628"/>
            <a:ext cx="382594" cy="106582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D3382A8A-FC87-2E9D-CF93-6A04FFEA64D1}"/>
              </a:ext>
            </a:extLst>
          </p:cNvPr>
          <p:cNvSpPr/>
          <p:nvPr/>
        </p:nvSpPr>
        <p:spPr>
          <a:xfrm>
            <a:off x="3878580" y="4253497"/>
            <a:ext cx="1152516" cy="8014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Condas Lincoln Holdings, LLC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</a:t>
            </a:r>
            <a:r>
              <a:rPr kumimoji="0" lang="en-US" sz="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2.6133%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Class B Member</a:t>
            </a: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75A16A07-9E07-C040-FEEE-CF10895C2BE3}"/>
              </a:ext>
            </a:extLst>
          </p:cNvPr>
          <p:cNvSpPr/>
          <p:nvPr/>
        </p:nvSpPr>
        <p:spPr>
          <a:xfrm>
            <a:off x="5167196" y="4253497"/>
            <a:ext cx="1152516" cy="8475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Schore Lincoln Holdings II, LLC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0.8677% Class B Member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Manager: Neal Schore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DB71F461-5942-D12A-FDC7-79E5D8F0FE9C}"/>
              </a:ext>
            </a:extLst>
          </p:cNvPr>
          <p:cNvSpPr/>
          <p:nvPr/>
        </p:nvSpPr>
        <p:spPr>
          <a:xfrm>
            <a:off x="3878580" y="5293368"/>
            <a:ext cx="1152515" cy="560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Russell C. Condas Revocable Trust dated October 26, 2020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Sole Member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06CB8839-2715-0F50-8C18-B017F635363D}"/>
              </a:ext>
            </a:extLst>
          </p:cNvPr>
          <p:cNvCxnSpPr>
            <a:cxnSpLocks/>
            <a:stCxn id="82" idx="2"/>
            <a:endCxn id="84" idx="0"/>
          </p:cNvCxnSpPr>
          <p:nvPr/>
        </p:nvCxnSpPr>
        <p:spPr>
          <a:xfrm>
            <a:off x="4454838" y="5054965"/>
            <a:ext cx="0" cy="2384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id="{A4A11CCA-B0BE-8A9B-56AF-4D4548FC0085}"/>
              </a:ext>
            </a:extLst>
          </p:cNvPr>
          <p:cNvSpPr/>
          <p:nvPr/>
        </p:nvSpPr>
        <p:spPr>
          <a:xfrm>
            <a:off x="5167196" y="5291815"/>
            <a:ext cx="1152515" cy="560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Sheldy</a:t>
            </a:r>
            <a:r>
              <a:rPr lang="en-US" sz="10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LLC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Sole Member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Manager: Neal Schore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588E511-A4F8-2E1C-3DE1-1539A05CCC4D}"/>
              </a:ext>
            </a:extLst>
          </p:cNvPr>
          <p:cNvCxnSpPr>
            <a:cxnSpLocks/>
            <a:stCxn id="83" idx="2"/>
            <a:endCxn id="86" idx="0"/>
          </p:cNvCxnSpPr>
          <p:nvPr/>
        </p:nvCxnSpPr>
        <p:spPr>
          <a:xfrm>
            <a:off x="5743454" y="5101077"/>
            <a:ext cx="0" cy="190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>
            <a:extLst>
              <a:ext uri="{FF2B5EF4-FFF2-40B4-BE49-F238E27FC236}">
                <a16:creationId xmlns:a16="http://schemas.microsoft.com/office/drawing/2014/main" id="{45687E1F-E4E2-8B93-4DEE-818429D430AC}"/>
              </a:ext>
            </a:extLst>
          </p:cNvPr>
          <p:cNvSpPr/>
          <p:nvPr/>
        </p:nvSpPr>
        <p:spPr>
          <a:xfrm>
            <a:off x="6480865" y="4253497"/>
            <a:ext cx="1152517" cy="8014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Fitzgerald Equity LLC 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10.8889% Class B Member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812A80FF-530E-03C7-FF15-EBEF9EC86CF0}"/>
              </a:ext>
            </a:extLst>
          </p:cNvPr>
          <p:cNvSpPr/>
          <p:nvPr/>
        </p:nvSpPr>
        <p:spPr>
          <a:xfrm>
            <a:off x="6480866" y="5294348"/>
            <a:ext cx="1152517" cy="55784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Jordan Richter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10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CD6D6645-7447-3412-3D1F-37DA1386FE59}"/>
              </a:ext>
            </a:extLst>
          </p:cNvPr>
          <p:cNvCxnSpPr>
            <a:cxnSpLocks/>
            <a:stCxn id="113" idx="2"/>
            <a:endCxn id="114" idx="0"/>
          </p:cNvCxnSpPr>
          <p:nvPr/>
        </p:nvCxnSpPr>
        <p:spPr>
          <a:xfrm>
            <a:off x="7057124" y="5054965"/>
            <a:ext cx="1" cy="239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nector: Elbow 134">
            <a:extLst>
              <a:ext uri="{FF2B5EF4-FFF2-40B4-BE49-F238E27FC236}">
                <a16:creationId xmlns:a16="http://schemas.microsoft.com/office/drawing/2014/main" id="{F3F1AA78-E71E-7691-DB51-96D10438208F}"/>
              </a:ext>
            </a:extLst>
          </p:cNvPr>
          <p:cNvCxnSpPr>
            <a:cxnSpLocks/>
            <a:stCxn id="19" idx="2"/>
            <a:endCxn id="82" idx="0"/>
          </p:cNvCxnSpPr>
          <p:nvPr/>
        </p:nvCxnSpPr>
        <p:spPr>
          <a:xfrm rot="16200000" flipH="1">
            <a:off x="4165750" y="3964409"/>
            <a:ext cx="497254" cy="8092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or: Elbow 136">
            <a:extLst>
              <a:ext uri="{FF2B5EF4-FFF2-40B4-BE49-F238E27FC236}">
                <a16:creationId xmlns:a16="http://schemas.microsoft.com/office/drawing/2014/main" id="{6D17B2FC-523E-C32E-B9CB-23ADAD6ED008}"/>
              </a:ext>
            </a:extLst>
          </p:cNvPr>
          <p:cNvCxnSpPr>
            <a:cxnSpLocks/>
            <a:stCxn id="19" idx="2"/>
            <a:endCxn id="83" idx="0"/>
          </p:cNvCxnSpPr>
          <p:nvPr/>
        </p:nvCxnSpPr>
        <p:spPr>
          <a:xfrm rot="16200000" flipH="1">
            <a:off x="4810058" y="3320101"/>
            <a:ext cx="497254" cy="136953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ctor: Elbow 138">
            <a:extLst>
              <a:ext uri="{FF2B5EF4-FFF2-40B4-BE49-F238E27FC236}">
                <a16:creationId xmlns:a16="http://schemas.microsoft.com/office/drawing/2014/main" id="{B96E80BC-C129-7995-4A0E-120F68A53D01}"/>
              </a:ext>
            </a:extLst>
          </p:cNvPr>
          <p:cNvCxnSpPr>
            <a:cxnSpLocks/>
            <a:stCxn id="19" idx="2"/>
            <a:endCxn id="113" idx="0"/>
          </p:cNvCxnSpPr>
          <p:nvPr/>
        </p:nvCxnSpPr>
        <p:spPr>
          <a:xfrm rot="16200000" flipH="1">
            <a:off x="5466893" y="2663266"/>
            <a:ext cx="497254" cy="268320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AD7DE122-3E1B-C650-0389-84DF7E40D843}"/>
              </a:ext>
            </a:extLst>
          </p:cNvPr>
          <p:cNvSpPr/>
          <p:nvPr/>
        </p:nvSpPr>
        <p:spPr>
          <a:xfrm>
            <a:off x="2588519" y="4252445"/>
            <a:ext cx="1152516" cy="80146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 2015 Family Trust​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14.0447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% Class A Member</a:t>
            </a: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954D62-8EA5-5515-3D3C-76BC14C1F4D7}"/>
              </a:ext>
            </a:extLst>
          </p:cNvPr>
          <p:cNvSpPr/>
          <p:nvPr/>
        </p:nvSpPr>
        <p:spPr>
          <a:xfrm>
            <a:off x="2587842" y="5281031"/>
            <a:ext cx="1152515" cy="58917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Stephanie Beck Bronfman 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9A5D7277-8830-C92F-83E5-52789C8173FB}"/>
              </a:ext>
            </a:extLst>
          </p:cNvPr>
          <p:cNvCxnSpPr>
            <a:cxnSpLocks/>
            <a:stCxn id="19" idx="2"/>
            <a:endCxn id="8" idx="0"/>
          </p:cNvCxnSpPr>
          <p:nvPr/>
        </p:nvCxnSpPr>
        <p:spPr>
          <a:xfrm rot="5400000">
            <a:off x="3521246" y="3399775"/>
            <a:ext cx="496202" cy="1209139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A395D85-C7BB-EA77-8E67-1060D485C4BE}"/>
              </a:ext>
            </a:extLst>
          </p:cNvPr>
          <p:cNvCxnSpPr>
            <a:stCxn id="8" idx="2"/>
            <a:endCxn id="9" idx="0"/>
          </p:cNvCxnSpPr>
          <p:nvPr/>
        </p:nvCxnSpPr>
        <p:spPr>
          <a:xfrm flipH="1">
            <a:off x="3164100" y="5053911"/>
            <a:ext cx="677" cy="2271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4CBB0B39-C939-9C69-25FA-53097E9B0C69}"/>
              </a:ext>
            </a:extLst>
          </p:cNvPr>
          <p:cNvSpPr/>
          <p:nvPr/>
        </p:nvSpPr>
        <p:spPr>
          <a:xfrm>
            <a:off x="3966941" y="5941183"/>
            <a:ext cx="1152515" cy="560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Jordan Matthew Schore 2025 Irrevocable Trust u/t/a dated March 18, 2025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Common Units</a:t>
            </a:r>
            <a:endParaRPr lang="en-US" sz="8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F0C80F-84D9-8066-905E-E071E6BD7E96}"/>
              </a:ext>
            </a:extLst>
          </p:cNvPr>
          <p:cNvSpPr/>
          <p:nvPr/>
        </p:nvSpPr>
        <p:spPr>
          <a:xfrm>
            <a:off x="5205943" y="5941183"/>
            <a:ext cx="1152515" cy="560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Jared Ryan </a:t>
            </a:r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Schore 2025 Irrevocable Trust u/t/a dated March 18, 2025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Common Units</a:t>
            </a:r>
            <a:endParaRPr lang="en-US" sz="8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C15361-4DC4-F51C-9943-93D001773F34}"/>
              </a:ext>
            </a:extLst>
          </p:cNvPr>
          <p:cNvSpPr/>
          <p:nvPr/>
        </p:nvSpPr>
        <p:spPr>
          <a:xfrm>
            <a:off x="6444945" y="5941183"/>
            <a:ext cx="1152515" cy="560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Drew Aidan </a:t>
            </a:r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Schore 2025 Irrevocable Trust u/t/a dated March 18, 2025</a:t>
            </a:r>
          </a:p>
          <a:p>
            <a:pPr algn="ctr"/>
            <a:r>
              <a:rPr lang="en-US" sz="7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Common Units</a:t>
            </a:r>
            <a:endParaRPr lang="en-US" sz="8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FF3B37DC-552C-6087-28E1-436FA0A4D789}"/>
              </a:ext>
            </a:extLst>
          </p:cNvPr>
          <p:cNvCxnSpPr>
            <a:stCxn id="86" idx="2"/>
            <a:endCxn id="6" idx="0"/>
          </p:cNvCxnSpPr>
          <p:nvPr/>
        </p:nvCxnSpPr>
        <p:spPr>
          <a:xfrm rot="5400000">
            <a:off x="5098833" y="5296562"/>
            <a:ext cx="88988" cy="1200255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74B9F303-1C30-FEE0-204C-60A71C5B2847}"/>
              </a:ext>
            </a:extLst>
          </p:cNvPr>
          <p:cNvCxnSpPr>
            <a:stCxn id="7" idx="0"/>
            <a:endCxn id="86" idx="2"/>
          </p:cNvCxnSpPr>
          <p:nvPr/>
        </p:nvCxnSpPr>
        <p:spPr>
          <a:xfrm rot="16200000" flipV="1">
            <a:off x="5718334" y="5877315"/>
            <a:ext cx="88988" cy="38747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8539CFA0-8EEA-E5E5-E6CF-2CE7DF8088B6}"/>
              </a:ext>
            </a:extLst>
          </p:cNvPr>
          <p:cNvCxnSpPr>
            <a:stCxn id="10" idx="0"/>
            <a:endCxn id="86" idx="2"/>
          </p:cNvCxnSpPr>
          <p:nvPr/>
        </p:nvCxnSpPr>
        <p:spPr>
          <a:xfrm rot="16200000" flipV="1">
            <a:off x="6337835" y="5257814"/>
            <a:ext cx="88988" cy="1277749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9CB63224-7D8E-B054-A2F9-0B693196862A}"/>
              </a:ext>
            </a:extLst>
          </p:cNvPr>
          <p:cNvSpPr/>
          <p:nvPr/>
        </p:nvSpPr>
        <p:spPr>
          <a:xfrm>
            <a:off x="4925962" y="6588998"/>
            <a:ext cx="1518984" cy="26900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Trustees: 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Neal Schore and Beth Schore</a:t>
            </a:r>
            <a:endParaRPr lang="en-US" sz="5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87224768-0E42-49F5-6AAF-3B5F203EA116}"/>
              </a:ext>
            </a:extLst>
          </p:cNvPr>
          <p:cNvCxnSpPr>
            <a:cxnSpLocks/>
            <a:stCxn id="6" idx="2"/>
            <a:endCxn id="49" idx="0"/>
          </p:cNvCxnSpPr>
          <p:nvPr/>
        </p:nvCxnSpPr>
        <p:spPr>
          <a:xfrm rot="16200000" flipH="1">
            <a:off x="5070609" y="5974152"/>
            <a:ext cx="87435" cy="1142255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1271FA05-7829-227A-8C41-9F146574485E}"/>
              </a:ext>
            </a:extLst>
          </p:cNvPr>
          <p:cNvCxnSpPr>
            <a:cxnSpLocks/>
            <a:stCxn id="7" idx="2"/>
            <a:endCxn id="49" idx="0"/>
          </p:cNvCxnSpPr>
          <p:nvPr/>
        </p:nvCxnSpPr>
        <p:spPr>
          <a:xfrm rot="5400000">
            <a:off x="5690111" y="6496907"/>
            <a:ext cx="87435" cy="96747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FB854735-832B-2CB4-10E2-77C1358D2B65}"/>
              </a:ext>
            </a:extLst>
          </p:cNvPr>
          <p:cNvCxnSpPr>
            <a:cxnSpLocks/>
            <a:stCxn id="10" idx="2"/>
            <a:endCxn id="49" idx="0"/>
          </p:cNvCxnSpPr>
          <p:nvPr/>
        </p:nvCxnSpPr>
        <p:spPr>
          <a:xfrm rot="5400000">
            <a:off x="6309612" y="5877406"/>
            <a:ext cx="87435" cy="1335749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829E2C77-BEFD-9C00-80BF-2490960E70BC}"/>
              </a:ext>
            </a:extLst>
          </p:cNvPr>
          <p:cNvSpPr/>
          <p:nvPr/>
        </p:nvSpPr>
        <p:spPr>
          <a:xfrm>
            <a:off x="275303" y="2918387"/>
            <a:ext cx="2502521" cy="65510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[Palms Preservation GP LLC]</a:t>
            </a:r>
            <a:endParaRPr lang="en-US" sz="11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9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9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0.001% General Partner</a:t>
            </a:r>
          </a:p>
          <a:p>
            <a:pPr algn="ctr"/>
            <a:r>
              <a:rPr lang="en-US" sz="7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Manager: Lincoln Avenue Capital Management, LLC</a:t>
            </a:r>
          </a:p>
          <a:p>
            <a:pPr algn="ctr"/>
            <a:r>
              <a:rPr lang="en-US" sz="7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</p:txBody>
      </p: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6582C672-D8D0-D034-58AF-DC67D112C145}"/>
              </a:ext>
            </a:extLst>
          </p:cNvPr>
          <p:cNvCxnSpPr>
            <a:cxnSpLocks/>
            <a:stCxn id="17" idx="2"/>
            <a:endCxn id="62" idx="0"/>
          </p:cNvCxnSpPr>
          <p:nvPr/>
        </p:nvCxnSpPr>
        <p:spPr>
          <a:xfrm rot="5400000">
            <a:off x="3379561" y="653246"/>
            <a:ext cx="412144" cy="4118138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B8CD355A-61F7-D52C-CE49-0206BD680D59}"/>
              </a:ext>
            </a:extLst>
          </p:cNvPr>
          <p:cNvSpPr/>
          <p:nvPr/>
        </p:nvSpPr>
        <p:spPr>
          <a:xfrm>
            <a:off x="275302" y="3661976"/>
            <a:ext cx="2502521" cy="26109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Sole Member (See next page)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7BCB49D-A509-7A09-69BE-67491D4B3B06}"/>
              </a:ext>
            </a:extLst>
          </p:cNvPr>
          <p:cNvCxnSpPr>
            <a:cxnSpLocks/>
            <a:stCxn id="62" idx="2"/>
            <a:endCxn id="66" idx="0"/>
          </p:cNvCxnSpPr>
          <p:nvPr/>
        </p:nvCxnSpPr>
        <p:spPr>
          <a:xfrm flipH="1">
            <a:off x="1526563" y="3573488"/>
            <a:ext cx="1" cy="884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8EE8BEE4-0AA7-27D5-66C2-89B3C73B8BB0}"/>
              </a:ext>
            </a:extLst>
          </p:cNvPr>
          <p:cNvSpPr/>
          <p:nvPr/>
        </p:nvSpPr>
        <p:spPr>
          <a:xfrm>
            <a:off x="10269936" y="5290529"/>
            <a:ext cx="864412" cy="5526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Bluegrass Associates LLC</a:t>
            </a:r>
          </a:p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 Member</a:t>
            </a:r>
            <a:endParaRPr lang="en-US" sz="8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A391AC-8654-B25F-725F-E669FA303B5E}"/>
              </a:ext>
            </a:extLst>
          </p:cNvPr>
          <p:cNvSpPr/>
          <p:nvPr/>
        </p:nvSpPr>
        <p:spPr>
          <a:xfrm>
            <a:off x="11168619" y="5281031"/>
            <a:ext cx="864412" cy="5526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TDC Holdco LLC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Delaware limited liability company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50% Member</a:t>
            </a: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EEA2BC67-5E73-59D5-5702-C84DCCEE6115}"/>
              </a:ext>
            </a:extLst>
          </p:cNvPr>
          <p:cNvCxnSpPr>
            <a:stCxn id="3" idx="0"/>
            <a:endCxn id="21" idx="2"/>
          </p:cNvCxnSpPr>
          <p:nvPr/>
        </p:nvCxnSpPr>
        <p:spPr>
          <a:xfrm rot="5400000" flipH="1" flipV="1">
            <a:off x="10786073" y="4942256"/>
            <a:ext cx="264342" cy="432205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F46FCEDF-B7F2-0D1D-6142-D495289E98FD}"/>
              </a:ext>
            </a:extLst>
          </p:cNvPr>
          <p:cNvCxnSpPr>
            <a:stCxn id="4" idx="0"/>
          </p:cNvCxnSpPr>
          <p:nvPr/>
        </p:nvCxnSpPr>
        <p:spPr>
          <a:xfrm rot="16200000" flipV="1">
            <a:off x="11310445" y="4990651"/>
            <a:ext cx="114283" cy="466478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D8979D34-5976-755D-6A4B-A8CADA437963}"/>
              </a:ext>
            </a:extLst>
          </p:cNvPr>
          <p:cNvSpPr/>
          <p:nvPr/>
        </p:nvSpPr>
        <p:spPr>
          <a:xfrm>
            <a:off x="11168619" y="5948893"/>
            <a:ext cx="864412" cy="5526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Tyler Conger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10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584D43C-E16F-5E41-50C4-DACC75D91307}"/>
              </a:ext>
            </a:extLst>
          </p:cNvPr>
          <p:cNvSpPr/>
          <p:nvPr/>
        </p:nvSpPr>
        <p:spPr>
          <a:xfrm>
            <a:off x="10269935" y="5948893"/>
            <a:ext cx="864412" cy="5526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Hanna Jamar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Member</a:t>
            </a:r>
            <a:endParaRPr lang="en-US" sz="10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75C7023E-F09B-AE70-DDA1-E9830B39BC91}"/>
              </a:ext>
            </a:extLst>
          </p:cNvPr>
          <p:cNvCxnSpPr>
            <a:stCxn id="57" idx="0"/>
            <a:endCxn id="3" idx="2"/>
          </p:cNvCxnSpPr>
          <p:nvPr/>
        </p:nvCxnSpPr>
        <p:spPr>
          <a:xfrm rot="5400000" flipH="1" flipV="1">
            <a:off x="10649293" y="5896045"/>
            <a:ext cx="105696" cy="1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8F2B2528-857A-B940-D2A5-728092652CAE}"/>
              </a:ext>
            </a:extLst>
          </p:cNvPr>
          <p:cNvCxnSpPr>
            <a:stCxn id="55" idx="0"/>
            <a:endCxn id="4" idx="2"/>
          </p:cNvCxnSpPr>
          <p:nvPr/>
        </p:nvCxnSpPr>
        <p:spPr>
          <a:xfrm rot="5400000" flipH="1" flipV="1">
            <a:off x="11543228" y="5891296"/>
            <a:ext cx="115194" cy="12700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AF5A02C7-0E62-B10A-C63D-AA0C0278C2D6}"/>
              </a:ext>
            </a:extLst>
          </p:cNvPr>
          <p:cNvSpPr/>
          <p:nvPr/>
        </p:nvSpPr>
        <p:spPr>
          <a:xfrm>
            <a:off x="7690455" y="178955"/>
            <a:ext cx="308282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PALMS AT ASHLEY RIVER</a:t>
            </a:r>
          </a:p>
          <a:p>
            <a:pPr algn="ctr"/>
            <a:r>
              <a:rPr lang="en-US" sz="14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i="1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fka</a:t>
            </a:r>
            <a:r>
              <a:rPr lang="en-US" sz="14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Planters Retreat) </a:t>
            </a:r>
            <a:r>
              <a:rPr lang="en-US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PROPERTY</a:t>
            </a:r>
            <a:endParaRPr lang="en-US" sz="1100" b="1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75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978F0D-1E4D-7CE8-646A-E84151B3D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Box 146">
            <a:extLst>
              <a:ext uri="{FF2B5EF4-FFF2-40B4-BE49-F238E27FC236}">
                <a16:creationId xmlns:a16="http://schemas.microsoft.com/office/drawing/2014/main" id="{76EFAF02-C2C2-FC82-A9B5-CCF6AB3F9AD3}"/>
              </a:ext>
            </a:extLst>
          </p:cNvPr>
          <p:cNvSpPr txBox="1"/>
          <p:nvPr/>
        </p:nvSpPr>
        <p:spPr>
          <a:xfrm>
            <a:off x="101384" y="825904"/>
            <a:ext cx="801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Page 2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4DDDE6D-EC1D-9283-452A-141E2D9ABEE7}"/>
              </a:ext>
            </a:extLst>
          </p:cNvPr>
          <p:cNvSpPr txBox="1"/>
          <p:nvPr/>
        </p:nvSpPr>
        <p:spPr>
          <a:xfrm>
            <a:off x="9734276" y="6522724"/>
            <a:ext cx="24577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/>
              <a:t>*All bracketed entities are to be formed/inserted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7AF4F2-F6CA-0E13-C898-40937F7D74BF}"/>
              </a:ext>
            </a:extLst>
          </p:cNvPr>
          <p:cNvSpPr/>
          <p:nvPr/>
        </p:nvSpPr>
        <p:spPr>
          <a:xfrm>
            <a:off x="3487335" y="1972767"/>
            <a:ext cx="2765433" cy="67864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Lincoln Avenue Capital Management, LLC</a:t>
            </a:r>
          </a:p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Delaware limited liability company</a:t>
            </a:r>
          </a:p>
          <a:p>
            <a:pPr algn="ctr"/>
            <a:r>
              <a:rPr lang="en-US" sz="9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80% Class A Member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E75DA2-015E-49AF-9E24-95D7496AAB0D}"/>
              </a:ext>
            </a:extLst>
          </p:cNvPr>
          <p:cNvSpPr/>
          <p:nvPr/>
        </p:nvSpPr>
        <p:spPr>
          <a:xfrm>
            <a:off x="3084234" y="2872347"/>
            <a:ext cx="1257294" cy="77424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California trust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360 Class A Units</a:t>
            </a:r>
          </a:p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(45.5% Capital Interest, </a:t>
            </a:r>
          </a:p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24.980% Effective Profits Interest)</a:t>
            </a:r>
            <a:endParaRPr lang="en-US" sz="6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59DDFE58-2625-D519-7BA7-BE3685CDB431}"/>
              </a:ext>
            </a:extLst>
          </p:cNvPr>
          <p:cNvCxnSpPr>
            <a:cxnSpLocks/>
            <a:stCxn id="3" idx="2"/>
            <a:endCxn id="5" idx="0"/>
          </p:cNvCxnSpPr>
          <p:nvPr/>
        </p:nvCxnSpPr>
        <p:spPr>
          <a:xfrm rot="5400000">
            <a:off x="4180999" y="2183293"/>
            <a:ext cx="220937" cy="115717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075739CA-34F1-F948-E5C4-A549019335B6}"/>
              </a:ext>
            </a:extLst>
          </p:cNvPr>
          <p:cNvCxnSpPr>
            <a:cxnSpLocks/>
            <a:stCxn id="3" idx="2"/>
          </p:cNvCxnSpPr>
          <p:nvPr/>
        </p:nvCxnSpPr>
        <p:spPr>
          <a:xfrm rot="5400000">
            <a:off x="4733890" y="2736184"/>
            <a:ext cx="220937" cy="5138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026FE23B-4A30-F7C5-A78A-608E9AFEB6E0}"/>
              </a:ext>
            </a:extLst>
          </p:cNvPr>
          <p:cNvSpPr/>
          <p:nvPr/>
        </p:nvSpPr>
        <p:spPr>
          <a:xfrm>
            <a:off x="3084234" y="3812025"/>
            <a:ext cx="1257294" cy="60076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Jeremy Bronfman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DFA6A7D-7E83-2D5E-A347-5E62193FD2E1}"/>
              </a:ext>
            </a:extLst>
          </p:cNvPr>
          <p:cNvCxnSpPr>
            <a:cxnSpLocks/>
            <a:stCxn id="5" idx="2"/>
            <a:endCxn id="10" idx="0"/>
          </p:cNvCxnSpPr>
          <p:nvPr/>
        </p:nvCxnSpPr>
        <p:spPr>
          <a:xfrm>
            <a:off x="3712881" y="3646590"/>
            <a:ext cx="0" cy="165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AA49FCD6-6214-BB4F-7925-C5B357E570F9}"/>
              </a:ext>
            </a:extLst>
          </p:cNvPr>
          <p:cNvSpPr/>
          <p:nvPr/>
        </p:nvSpPr>
        <p:spPr>
          <a:xfrm>
            <a:off x="4454858" y="2872347"/>
            <a:ext cx="1257294" cy="77424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EB 2022 Revocable Trust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New York trust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240 Class A Units</a:t>
            </a:r>
          </a:p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(30.5% Capital Interest, 16.745% Effective Profits Interest)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4E3A0EF-F0B7-3C8B-9391-F0B155AF88D6}"/>
              </a:ext>
            </a:extLst>
          </p:cNvPr>
          <p:cNvSpPr/>
          <p:nvPr/>
        </p:nvSpPr>
        <p:spPr>
          <a:xfrm>
            <a:off x="4454858" y="3812025"/>
            <a:ext cx="1257294" cy="60076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 M. Bronfman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 Trustee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2ABC994-2771-75B8-B9A1-C36B448A79DE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5083505" y="3646590"/>
            <a:ext cx="0" cy="165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BA002BB4-C538-4789-7576-B5678279B74D}"/>
              </a:ext>
            </a:extLst>
          </p:cNvPr>
          <p:cNvSpPr/>
          <p:nvPr/>
        </p:nvSpPr>
        <p:spPr>
          <a:xfrm>
            <a:off x="5825482" y="2872347"/>
            <a:ext cx="1257294" cy="77424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Family </a:t>
            </a:r>
            <a:r>
              <a:rPr lang="en-US" sz="80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EMBT</a:t>
            </a:r>
            <a:endParaRPr lang="en-US" sz="80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190 Class A Units</a:t>
            </a:r>
          </a:p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(24% Capital Interest, 13.175% Effective Profits Interest)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56EC317-6932-4801-48D0-FA5E54011A5C}"/>
              </a:ext>
            </a:extLst>
          </p:cNvPr>
          <p:cNvSpPr/>
          <p:nvPr/>
        </p:nvSpPr>
        <p:spPr>
          <a:xfrm>
            <a:off x="5825482" y="3812025"/>
            <a:ext cx="1257294" cy="60076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See Additional Info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8B4FD63-D0E9-34E5-CE8A-64543F5E04C1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>
            <a:off x="6454129" y="3646590"/>
            <a:ext cx="0" cy="165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640E365E-EB3F-42A1-0480-E3450FA7979D}"/>
              </a:ext>
            </a:extLst>
          </p:cNvPr>
          <p:cNvSpPr/>
          <p:nvPr/>
        </p:nvSpPr>
        <p:spPr>
          <a:xfrm>
            <a:off x="7196105" y="2872347"/>
            <a:ext cx="1257294" cy="1349681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LACM</a:t>
            </a:r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Associates LLC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649 Class C Units</a:t>
            </a:r>
          </a:p>
          <a:p>
            <a:pPr algn="ctr"/>
            <a:r>
              <a:rPr lang="en-US" sz="6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(0% Capital Interest, 45.10% Profits Interests)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6244BAD-EFC2-5D6D-4E9D-9BB0EE239F7F}"/>
              </a:ext>
            </a:extLst>
          </p:cNvPr>
          <p:cNvSpPr/>
          <p:nvPr/>
        </p:nvSpPr>
        <p:spPr>
          <a:xfrm>
            <a:off x="4341528" y="4824113"/>
            <a:ext cx="1198864" cy="5453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 2014 Revocable Trust</a:t>
            </a:r>
          </a:p>
          <a:p>
            <a:endParaRPr lang="en-US" sz="50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55.56% Class A Member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1DB5AF5-0F38-77F5-FFFC-A41F7440985B}"/>
              </a:ext>
            </a:extLst>
          </p:cNvPr>
          <p:cNvSpPr/>
          <p:nvPr/>
        </p:nvSpPr>
        <p:spPr>
          <a:xfrm>
            <a:off x="5653335" y="4824113"/>
            <a:ext cx="1198864" cy="5453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Russell Condas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3E5DC72-AFEC-A4D7-5413-203CBBB7E0F8}"/>
              </a:ext>
            </a:extLst>
          </p:cNvPr>
          <p:cNvSpPr/>
          <p:nvPr/>
        </p:nvSpPr>
        <p:spPr>
          <a:xfrm>
            <a:off x="6965142" y="4824113"/>
            <a:ext cx="1198864" cy="5453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Hanna Jamar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B5974B0-66EB-7BFD-97A8-8AADF3C0B8A6}"/>
              </a:ext>
            </a:extLst>
          </p:cNvPr>
          <p:cNvSpPr/>
          <p:nvPr/>
        </p:nvSpPr>
        <p:spPr>
          <a:xfrm>
            <a:off x="8276949" y="4824113"/>
            <a:ext cx="1198864" cy="5453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Tyler Conger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F7AC5C2-1645-B0EE-C2EE-740BA93E2703}"/>
              </a:ext>
            </a:extLst>
          </p:cNvPr>
          <p:cNvSpPr/>
          <p:nvPr/>
        </p:nvSpPr>
        <p:spPr>
          <a:xfrm>
            <a:off x="9588756" y="4824113"/>
            <a:ext cx="1198864" cy="5453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Neal Schore</a:t>
            </a:r>
          </a:p>
          <a:p>
            <a:pPr algn="ctr"/>
            <a:r>
              <a:rPr lang="en-US" sz="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11.11% Class B Member</a:t>
            </a: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3DCB25CE-6CCB-1397-3ECB-E50897DF303D}"/>
              </a:ext>
            </a:extLst>
          </p:cNvPr>
          <p:cNvCxnSpPr>
            <a:cxnSpLocks/>
            <a:stCxn id="18" idx="2"/>
            <a:endCxn id="21" idx="0"/>
          </p:cNvCxnSpPr>
          <p:nvPr/>
        </p:nvCxnSpPr>
        <p:spPr>
          <a:xfrm rot="5400000">
            <a:off x="6081814" y="3081174"/>
            <a:ext cx="602085" cy="28837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7F1A6FD9-28DB-ECDC-2D19-5328873BD654}"/>
              </a:ext>
            </a:extLst>
          </p:cNvPr>
          <p:cNvCxnSpPr>
            <a:cxnSpLocks/>
            <a:stCxn id="18" idx="2"/>
            <a:endCxn id="22" idx="0"/>
          </p:cNvCxnSpPr>
          <p:nvPr/>
        </p:nvCxnSpPr>
        <p:spPr>
          <a:xfrm rot="5400000">
            <a:off x="6737718" y="3737078"/>
            <a:ext cx="602085" cy="157198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7ADF8289-08E2-55B6-5F2F-3636E96B2D8C}"/>
              </a:ext>
            </a:extLst>
          </p:cNvPr>
          <p:cNvCxnSpPr>
            <a:cxnSpLocks/>
            <a:stCxn id="18" idx="2"/>
            <a:endCxn id="23" idx="0"/>
          </p:cNvCxnSpPr>
          <p:nvPr/>
        </p:nvCxnSpPr>
        <p:spPr>
          <a:xfrm rot="5400000">
            <a:off x="7393621" y="4392981"/>
            <a:ext cx="602085" cy="26017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B513E7F5-6044-8A95-A818-C2B9425AB093}"/>
              </a:ext>
            </a:extLst>
          </p:cNvPr>
          <p:cNvCxnSpPr>
            <a:cxnSpLocks/>
            <a:stCxn id="18" idx="2"/>
            <a:endCxn id="25" idx="0"/>
          </p:cNvCxnSpPr>
          <p:nvPr/>
        </p:nvCxnSpPr>
        <p:spPr>
          <a:xfrm rot="16200000" flipH="1">
            <a:off x="8049524" y="3997255"/>
            <a:ext cx="602085" cy="105162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5A9B5368-792F-48DA-8A55-9607FE8AD499}"/>
              </a:ext>
            </a:extLst>
          </p:cNvPr>
          <p:cNvCxnSpPr>
            <a:cxnSpLocks/>
            <a:stCxn id="18" idx="2"/>
            <a:endCxn id="26" idx="0"/>
          </p:cNvCxnSpPr>
          <p:nvPr/>
        </p:nvCxnSpPr>
        <p:spPr>
          <a:xfrm rot="16200000" flipH="1">
            <a:off x="8705428" y="3341352"/>
            <a:ext cx="602085" cy="236343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F58C351E-C24E-4D8B-8F5C-3B677122F265}"/>
              </a:ext>
            </a:extLst>
          </p:cNvPr>
          <p:cNvCxnSpPr>
            <a:stCxn id="3" idx="2"/>
            <a:endCxn id="15" idx="0"/>
          </p:cNvCxnSpPr>
          <p:nvPr/>
        </p:nvCxnSpPr>
        <p:spPr>
          <a:xfrm rot="16200000" flipH="1">
            <a:off x="5551622" y="1969839"/>
            <a:ext cx="220937" cy="158407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E5D54087-9356-85C1-9128-47C7D3327A4B}"/>
              </a:ext>
            </a:extLst>
          </p:cNvPr>
          <p:cNvCxnSpPr>
            <a:stCxn id="3" idx="2"/>
            <a:endCxn id="18" idx="0"/>
          </p:cNvCxnSpPr>
          <p:nvPr/>
        </p:nvCxnSpPr>
        <p:spPr>
          <a:xfrm rot="16200000" flipH="1">
            <a:off x="6236934" y="1284528"/>
            <a:ext cx="220937" cy="29547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10063A5-316E-9061-1764-B5F5088D52AA}"/>
              </a:ext>
            </a:extLst>
          </p:cNvPr>
          <p:cNvCxnSpPr>
            <a:cxnSpLocks/>
          </p:cNvCxnSpPr>
          <p:nvPr/>
        </p:nvCxnSpPr>
        <p:spPr>
          <a:xfrm>
            <a:off x="6534660" y="4735161"/>
            <a:ext cx="0" cy="1641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713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A611C8C-2892-43AA-905C-40E689B17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314"/>
            <a:ext cx="10515600" cy="1170377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Additional Information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6F29006-4132-4715-CE9B-AFED458BD2FF}"/>
              </a:ext>
            </a:extLst>
          </p:cNvPr>
          <p:cNvSpPr txBox="1">
            <a:spLocks/>
          </p:cNvSpPr>
          <p:nvPr/>
        </p:nvSpPr>
        <p:spPr>
          <a:xfrm>
            <a:off x="221178" y="1444130"/>
            <a:ext cx="5871231" cy="9202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</a:rPr>
              <a:t>Jeremy Bronfman 2014 Revocable Trust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1600" b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Beneficiary and Trustee: Jeremy Bronfman</a:t>
            </a:r>
            <a:endParaRPr lang="en-US" sz="1800">
              <a:latin typeface="Times New Roman" panose="02020603050405020304" pitchFamily="18" charset="0"/>
              <a:ea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26AC348-B217-5BE7-3DDC-81DCAD02AC45}"/>
              </a:ext>
            </a:extLst>
          </p:cNvPr>
          <p:cNvSpPr txBox="1">
            <a:spLocks/>
          </p:cNvSpPr>
          <p:nvPr/>
        </p:nvSpPr>
        <p:spPr>
          <a:xfrm>
            <a:off x="166747" y="4165590"/>
            <a:ext cx="5871231" cy="9202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EB 2022 Revocable Trust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1600" b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Beneficiary and Trustee: Eli Bronfman</a:t>
            </a:r>
            <a:endParaRPr lang="en-US" sz="1800">
              <a:latin typeface="Times New Roman" panose="02020603050405020304" pitchFamily="18" charset="0"/>
              <a:ea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CA3C93-0E91-41A6-A3AA-B471D478765C}"/>
              </a:ext>
            </a:extLst>
          </p:cNvPr>
          <p:cNvSpPr txBox="1"/>
          <p:nvPr/>
        </p:nvSpPr>
        <p:spPr>
          <a:xfrm>
            <a:off x="6037978" y="1809582"/>
            <a:ext cx="592925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Russell C. Condas Revocable Trust </a:t>
            </a:r>
          </a:p>
          <a:p>
            <a:pPr algn="ctr"/>
            <a:r>
              <a:rPr lang="en-US" sz="1800" b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dated October 26, 2020</a:t>
            </a:r>
          </a:p>
          <a:p>
            <a:pPr algn="ctr"/>
            <a:endParaRPr lang="en-US" sz="1800" b="1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800" b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Beneficiary</a:t>
            </a:r>
          </a:p>
          <a:p>
            <a:pPr algn="ctr"/>
            <a:r>
              <a:rPr lang="en-US" sz="1800" b="0" i="0" u="none" strike="noStrike" baseline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Primary Beneficiary: </a:t>
            </a:r>
          </a:p>
          <a:p>
            <a:pPr algn="ctr"/>
            <a:r>
              <a:rPr lang="en-US" sz="1800" b="0" i="0" u="none" strike="noStrike" baseline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Elizabeth K. Condas Revocable Trust dated October 26, 2020</a:t>
            </a:r>
          </a:p>
          <a:p>
            <a:pPr algn="ctr"/>
            <a:r>
              <a:rPr lang="en-US" sz="1800" b="0" i="0" u="none" strike="noStrike" baseline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Secondary Beneficiary: </a:t>
            </a:r>
          </a:p>
          <a:p>
            <a:pPr algn="ctr"/>
            <a:r>
              <a:rPr lang="en-US" sz="1800" b="0" i="0" u="none" strike="noStrike" baseline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Coleman J. Condas and any future siblings</a:t>
            </a:r>
          </a:p>
          <a:p>
            <a:pPr algn="ctr"/>
            <a:endParaRPr lang="en-US" sz="1800" b="0" i="0" u="none" strike="noStrike" baseline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800" b="1" i="0" u="none" strike="noStrike" baseline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Trustee</a:t>
            </a:r>
          </a:p>
          <a:p>
            <a:pPr algn="ctr"/>
            <a:r>
              <a:rPr lang="en-US" sz="1800" b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Russell C. Condas </a:t>
            </a:r>
          </a:p>
          <a:p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8352C4F8-AC60-6B32-369E-11EB8C56B104}"/>
              </a:ext>
            </a:extLst>
          </p:cNvPr>
          <p:cNvSpPr txBox="1">
            <a:spLocks/>
          </p:cNvSpPr>
          <p:nvPr/>
        </p:nvSpPr>
        <p:spPr>
          <a:xfrm>
            <a:off x="193962" y="2804860"/>
            <a:ext cx="5871231" cy="9202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</a:rPr>
              <a:t>Jeremy Bronfman 2015 Family Trust​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1600" b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Beneficiaries: </a:t>
            </a:r>
            <a:r>
              <a:rPr lang="sv-SE" sz="1600" b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Sadie Bronfman​, Jack Bronfman, Beckett Bronfman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sv-SE" sz="1600" b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Trustee: </a:t>
            </a:r>
            <a:r>
              <a:rPr lang="en-US" sz="1600" b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Stephanie Beck Bronfman​</a:t>
            </a:r>
          </a:p>
        </p:txBody>
      </p:sp>
    </p:spTree>
    <p:extLst>
      <p:ext uri="{BB962C8B-B14F-4D97-AF65-F5344CB8AC3E}">
        <p14:creationId xmlns:p14="http://schemas.microsoft.com/office/powerpoint/2010/main" val="1691030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6229F0-54C9-80E1-54EE-3502978E45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552E97D-B7DF-AC9F-15D7-6260A9C04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314"/>
            <a:ext cx="10515600" cy="1170377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Additional Information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BD2D85-FF28-BC15-8D31-0487A5553E1A}"/>
              </a:ext>
            </a:extLst>
          </p:cNvPr>
          <p:cNvSpPr txBox="1"/>
          <p:nvPr/>
        </p:nvSpPr>
        <p:spPr>
          <a:xfrm>
            <a:off x="521665" y="5225710"/>
            <a:ext cx="18097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5678EC4-CD0E-98F2-06A8-5C319CDF33E0}"/>
              </a:ext>
            </a:extLst>
          </p:cNvPr>
          <p:cNvSpPr txBox="1">
            <a:spLocks/>
          </p:cNvSpPr>
          <p:nvPr/>
        </p:nvSpPr>
        <p:spPr>
          <a:xfrm>
            <a:off x="246570" y="1658941"/>
            <a:ext cx="5183188" cy="823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Family EMBT</a:t>
            </a:r>
          </a:p>
          <a:p>
            <a:pPr algn="ctr"/>
            <a:r>
              <a:rPr lang="en-US" sz="180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Beneficiaries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64DC8F9-B601-7BC7-1A46-87680668BCF0}"/>
              </a:ext>
            </a:extLst>
          </p:cNvPr>
          <p:cNvSpPr txBox="1">
            <a:spLocks/>
          </p:cNvSpPr>
          <p:nvPr/>
        </p:nvSpPr>
        <p:spPr>
          <a:xfrm>
            <a:off x="909221" y="2482853"/>
            <a:ext cx="5183188" cy="1847852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</a:t>
            </a:r>
          </a:p>
          <a:p>
            <a:r>
              <a:rPr lang="en-US" sz="170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Jeremy Bronfman</a:t>
            </a:r>
          </a:p>
          <a:p>
            <a:r>
              <a:rPr lang="en-US" sz="170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Eli Bronfman</a:t>
            </a:r>
          </a:p>
          <a:p>
            <a:r>
              <a:rPr lang="en-US" sz="170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Gabriela Bronfman</a:t>
            </a:r>
          </a:p>
          <a:p>
            <a:r>
              <a:rPr lang="en-US" sz="170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Sadie Bronfman</a:t>
            </a:r>
          </a:p>
          <a:p>
            <a:r>
              <a:rPr lang="en-US" sz="170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Sasha Bronfman</a:t>
            </a:r>
          </a:p>
          <a:p>
            <a:r>
              <a:rPr lang="en-US" sz="170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Tess Bronfman</a:t>
            </a:r>
          </a:p>
          <a:p>
            <a:r>
              <a:rPr lang="en-US" sz="170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Ezekiel Bronfman</a:t>
            </a:r>
          </a:p>
          <a:p>
            <a:r>
              <a:rPr lang="en-US" sz="170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Coby Bronfman</a:t>
            </a:r>
          </a:p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5828B9FC-C4A0-D4A7-7F4D-4EDC5F5AF29F}"/>
              </a:ext>
            </a:extLst>
          </p:cNvPr>
          <p:cNvSpPr txBox="1">
            <a:spLocks/>
          </p:cNvSpPr>
          <p:nvPr/>
        </p:nvSpPr>
        <p:spPr>
          <a:xfrm>
            <a:off x="702640" y="4101389"/>
            <a:ext cx="5183188" cy="823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Family EMBT Trustees</a:t>
            </a:r>
          </a:p>
        </p:txBody>
      </p:sp>
      <p:sp>
        <p:nvSpPr>
          <p:cNvPr id="14" name="Content Placeholder 9">
            <a:extLst>
              <a:ext uri="{FF2B5EF4-FFF2-40B4-BE49-F238E27FC236}">
                <a16:creationId xmlns:a16="http://schemas.microsoft.com/office/drawing/2014/main" id="{1E28871F-2705-3883-3CD6-CC2C0ADA391F}"/>
              </a:ext>
            </a:extLst>
          </p:cNvPr>
          <p:cNvSpPr txBox="1">
            <a:spLocks/>
          </p:cNvSpPr>
          <p:nvPr/>
        </p:nvSpPr>
        <p:spPr>
          <a:xfrm>
            <a:off x="907480" y="4696484"/>
            <a:ext cx="5157787" cy="1192511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Matthew Bronfman </a:t>
            </a:r>
          </a:p>
          <a:p>
            <a:r>
              <a:rPr lang="en-US" sz="170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Almog Geva</a:t>
            </a:r>
          </a:p>
          <a:p>
            <a:r>
              <a:rPr lang="en-US" sz="170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Mayo Shattuck</a:t>
            </a:r>
          </a:p>
          <a:p>
            <a:r>
              <a:rPr lang="en-US" sz="170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Edgar Bronfman Jr. </a:t>
            </a:r>
          </a:p>
        </p:txBody>
      </p:sp>
    </p:spTree>
    <p:extLst>
      <p:ext uri="{BB962C8B-B14F-4D97-AF65-F5344CB8AC3E}">
        <p14:creationId xmlns:p14="http://schemas.microsoft.com/office/powerpoint/2010/main" val="39826412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H_FLYSHEET_STYL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_SLIDE_TYPE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_SLIDE_TYPE" val="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_SLIDE_TYPE" val="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473F7837C73F488282D880A036F0FF" ma:contentTypeVersion="20" ma:contentTypeDescription="Create a new document." ma:contentTypeScope="" ma:versionID="3482f8a1327742e19a7388ac1a41ef1f">
  <xsd:schema xmlns:xsd="http://www.w3.org/2001/XMLSchema" xmlns:xs="http://www.w3.org/2001/XMLSchema" xmlns:p="http://schemas.microsoft.com/office/2006/metadata/properties" xmlns:ns2="5cafa1ab-b877-495b-8f46-4ca1cff03e11" xmlns:ns3="9595dc79-52d3-4820-afd5-a3f4a4ca2acc" targetNamespace="http://schemas.microsoft.com/office/2006/metadata/properties" ma:root="true" ma:fieldsID="015445ec46049fdd05a9b74b7838eb9a" ns2:_="" ns3:_="">
    <xsd:import namespace="5cafa1ab-b877-495b-8f46-4ca1cff03e11"/>
    <xsd:import namespace="9595dc79-52d3-4820-afd5-a3f4a4ca2acc"/>
    <xsd:element name="properties">
      <xsd:complexType>
        <xsd:sequence>
          <xsd:element name="documentManagement">
            <xsd:complexType>
              <xsd:all>
                <xsd:element ref="ns2:Details" minOccurs="0"/>
                <xsd:element ref="ns2:Sign_x002d_off_x0020_status" minOccurs="0"/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fa1ab-b877-495b-8f46-4ca1cff03e11" elementFormDefault="qualified">
    <xsd:import namespace="http://schemas.microsoft.com/office/2006/documentManagement/types"/>
    <xsd:import namespace="http://schemas.microsoft.com/office/infopath/2007/PartnerControls"/>
    <xsd:element name="Details" ma:index="8" nillable="true" ma:displayName="Details" ma:internalName="Details">
      <xsd:simpleType>
        <xsd:restriction base="dms:Text">
          <xsd:maxLength value="255"/>
        </xsd:restriction>
      </xsd:simpleType>
    </xsd:element>
    <xsd:element name="Sign_x002d_off_x0020_status" ma:index="9" nillable="true" ma:displayName="Sign-off status" ma:internalName="Sign_x002d_off_x0020_status">
      <xsd:simpleType>
        <xsd:restriction base="dms:Text">
          <xsd:maxLength value="25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622323d-99d3-435a-8a5e-386b723c299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95dc79-52d3-4820-afd5-a3f4a4ca2ac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5de7b650-631d-439d-8b5b-317cf0dee23f}" ma:internalName="TaxCatchAll" ma:showField="CatchAllData" ma:web="9595dc79-52d3-4820-afd5-a3f4a4ca2a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tails xmlns="5cafa1ab-b877-495b-8f46-4ca1cff03e11" xsi:nil="true"/>
    <lcf76f155ced4ddcb4097134ff3c332f xmlns="5cafa1ab-b877-495b-8f46-4ca1cff03e11">
      <Terms xmlns="http://schemas.microsoft.com/office/infopath/2007/PartnerControls"/>
    </lcf76f155ced4ddcb4097134ff3c332f>
    <TaxCatchAll xmlns="9595dc79-52d3-4820-afd5-a3f4a4ca2acc" xsi:nil="true"/>
    <Sign_x002d_off_x0020_status xmlns="5cafa1ab-b877-495b-8f46-4ca1cff03e1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83C4BF-AC22-4D7B-86A7-D7659205AF26}">
  <ds:schemaRefs>
    <ds:schemaRef ds:uri="5cafa1ab-b877-495b-8f46-4ca1cff03e11"/>
    <ds:schemaRef ds:uri="9595dc79-52d3-4820-afd5-a3f4a4ca2ac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0C73691-71A5-435A-8A46-FFBAE6A3FC26}">
  <ds:schemaRefs>
    <ds:schemaRef ds:uri="35b26656-a6e6-45c5-823d-73b43c395f9d"/>
    <ds:schemaRef ds:uri="5cafa1ab-b877-495b-8f46-4ca1cff03e11"/>
    <ds:schemaRef ds:uri="9595dc79-52d3-4820-afd5-a3f4a4ca2acc"/>
    <ds:schemaRef ds:uri="d1e9bbd6-6aba-46f6-ad62-8532ae7abaf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4B68F9D-68B1-4A40-8946-4B1284315D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4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Additional Information</vt:lpstr>
      <vt:lpstr>Additional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Jinxi Han</dc:creator>
  <cp:revision>1</cp:revision>
  <dcterms:modified xsi:type="dcterms:W3CDTF">2025-06-27T15:10:44Z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0x01010002473F7837C73F488282D880A036F0FF</vt:lpwstr>
  </property>
  <property fmtid="{D5CDD505-2E9C-101B-9397-08002B2CF9AE}" pid="3" name="MediaServiceImageTags">
    <vt:lpwstr/>
  </property>
  <property fmtid="{D5CDD505-2E9C-101B-9397-08002B2CF9AE}" pid="4" name="xd_ProgID">
    <vt:lpwstr/>
  </property>
  <property fmtid="{D5CDD505-2E9C-101B-9397-08002B2CF9AE}" pid="5" name="ComplianceAssetId">
    <vt:lpwstr/>
  </property>
  <property fmtid="{D5CDD505-2E9C-101B-9397-08002B2CF9AE}" pid="6" name="TemplateUrl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xd_Signature">
    <vt:bool>false</vt:bool>
  </property>
</Properties>
</file>